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9" r:id="rId3"/>
    <p:sldId id="262" r:id="rId4"/>
    <p:sldId id="258" r:id="rId5"/>
    <p:sldId id="260" r:id="rId6"/>
    <p:sldId id="259" r:id="rId7"/>
    <p:sldId id="261" r:id="rId8"/>
    <p:sldId id="263" r:id="rId9"/>
    <p:sldId id="271" r:id="rId10"/>
    <p:sldId id="264" r:id="rId11"/>
    <p:sldId id="267" r:id="rId12"/>
    <p:sldId id="272" r:id="rId13"/>
    <p:sldId id="269" r:id="rId14"/>
    <p:sldId id="265" r:id="rId15"/>
    <p:sldId id="270" r:id="rId16"/>
    <p:sldId id="273" r:id="rId17"/>
    <p:sldId id="268" r:id="rId18"/>
    <p:sldId id="274" r:id="rId19"/>
    <p:sldId id="275" r:id="rId20"/>
    <p:sldId id="266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52" autoAdjust="0"/>
  </p:normalViewPr>
  <p:slideViewPr>
    <p:cSldViewPr snapToGrid="0" snapToObjects="1">
      <p:cViewPr varScale="1">
        <p:scale>
          <a:sx n="67" d="100"/>
          <a:sy n="67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BAA5-C0BE-48EB-84A4-DE10F80D5085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15F5-5494-4EC0-8710-A19DB9C523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BEDE-EF0D-4E46-B87D-CB2A85B283DB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FBF3-12E3-454E-ADFA-D720974D78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336A-E916-494D-A758-340086CB7234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0352-D9DD-4576-B359-627745EA90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9738-E541-4F4A-9ED6-9812EFA0060B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F29D-53DF-4545-B7D7-B23F2EEF0B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496B-90C8-4F85-A737-2155437F5906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83B8-59E5-48E4-A209-89D2979BF4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17C8-716C-437F-8CFA-7812A92D8E72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4DD2-9DA9-457C-B5A3-CA4A30E5E2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5FA5-B5A2-41EE-8C02-E3CED16B5C33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9DCB-BCEA-4406-A5B4-4E6518580A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CE60-2EDD-4A52-9F60-0EB3C8AB7264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BCEA-96A7-4511-BC04-D7D9DFF5B8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C773-2BAF-4813-944E-835726A9EA42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4279-FDAC-4F5B-AE6A-DD39898310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4191-A863-4142-A246-E495F8F0D026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ED3D-C574-4974-A631-5DF5042157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B8A1-8E05-4400-B805-23489F39294D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40A6-B519-4EF8-A3F4-44DC5FD8F5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C7FD73-44D5-447F-A0D5-6092BE6173BF}" type="datetimeFigureOut">
              <a:rPr lang="de-DE"/>
              <a:pPr>
                <a:defRPr/>
              </a:pPr>
              <a:t>26.02.2013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282BC-861B-40BF-BF98-A964E86ABC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\\localhost\Users\jensgeldner\Desktop\Jung%20von%20MattLimmat%20Pro%20Infirmis%20Kommen%20Sie%20n%25C3%25A4her.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9050" y="1162050"/>
            <a:ext cx="9364663" cy="1470025"/>
          </a:xfrm>
        </p:spPr>
        <p:txBody>
          <a:bodyPr/>
          <a:lstStyle/>
          <a:p>
            <a:r>
              <a:rPr lang="de-DE" sz="4800" smtClean="0">
                <a:latin typeface="Bangla Sangam MN"/>
                <a:ea typeface="Bangla Sangam MN"/>
                <a:cs typeface="Bangla Sangam MN"/>
              </a:rPr>
              <a:t>Inklusion/Exklusion </a:t>
            </a:r>
            <a:br>
              <a:rPr lang="de-DE" sz="4800" smtClean="0">
                <a:latin typeface="Bangla Sangam MN"/>
                <a:ea typeface="Bangla Sangam MN"/>
                <a:cs typeface="Bangla Sangam MN"/>
              </a:rPr>
            </a:br>
            <a:r>
              <a:rPr lang="de-DE" sz="4800" smtClean="0">
                <a:latin typeface="Bangla Sangam MN"/>
                <a:ea typeface="Bangla Sangam MN"/>
                <a:cs typeface="Bangla Sangam MN"/>
              </a:rPr>
              <a:t>von Menschen mit Behinderung</a:t>
            </a:r>
          </a:p>
        </p:txBody>
      </p:sp>
      <p:sp>
        <p:nvSpPr>
          <p:cNvPr id="13314" name="Untertitel 2"/>
          <p:cNvSpPr>
            <a:spLocks noGrp="1"/>
          </p:cNvSpPr>
          <p:nvPr>
            <p:ph type="subTitle" idx="1"/>
          </p:nvPr>
        </p:nvSpPr>
        <p:spPr>
          <a:xfrm>
            <a:off x="1514475" y="2727325"/>
            <a:ext cx="6400800" cy="781050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  <a:latin typeface="Bangla Sangam MN"/>
                <a:ea typeface="Bangla Sangam MN"/>
                <a:cs typeface="Bangla Sangam MN"/>
              </a:rPr>
              <a:t>Provokation im System Sport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760413" y="55197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rot="16200000">
            <a:off x="-4294981" y="1870869"/>
            <a:ext cx="9177338" cy="0"/>
          </a:xfrm>
          <a:prstGeom prst="line">
            <a:avLst/>
          </a:prstGeom>
          <a:ln w="317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7" name="Textfeld 5"/>
          <p:cNvSpPr txBox="1">
            <a:spLocks noChangeArrowheads="1"/>
          </p:cNvSpPr>
          <p:nvPr/>
        </p:nvSpPr>
        <p:spPr bwMode="auto">
          <a:xfrm>
            <a:off x="576263" y="5797550"/>
            <a:ext cx="398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Bangla Sangam MN"/>
                <a:ea typeface="Bangla Sangam MN"/>
                <a:cs typeface="Bangla Sangam MN"/>
              </a:rPr>
              <a:t>Referent: Jens Geldner, PH Heidelberg</a:t>
            </a:r>
          </a:p>
        </p:txBody>
      </p:sp>
      <p:sp>
        <p:nvSpPr>
          <p:cNvPr id="13318" name="Textfeld 6"/>
          <p:cNvSpPr txBox="1">
            <a:spLocks noChangeArrowheads="1"/>
          </p:cNvSpPr>
          <p:nvPr/>
        </p:nvSpPr>
        <p:spPr bwMode="auto">
          <a:xfrm>
            <a:off x="576263" y="4957763"/>
            <a:ext cx="807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Bangla Sangam MN"/>
                <a:ea typeface="Bangla Sangam MN"/>
                <a:cs typeface="Bangla Sangam MN"/>
              </a:rPr>
              <a:t>Bundesfachschaftstagung Sport 2012: Heidelberg, Im Neuenheimer Feld 720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„soziales Modell“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seit den 80er Jahren entwickelt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mehrheitlich aus der eigenen Betroffenheit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in Tradition mit der Bürgerrechtsbewegung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Ziel der selbstbestimmten Teilhabe gegen Bevormundung (Krückenschlag!)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de-DE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de-DE" dirty="0" smtClean="0">
                <a:sym typeface="Wingdings"/>
              </a:rPr>
              <a:t>Infragestellung tradierter Sichtweisen</a:t>
            </a:r>
            <a:endParaRPr lang="de-DE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„sozial/-wissenschaftlich“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Trennung von individueller Beeinträchtigung und ausgrenzender gesellschaftlicher Bedingungen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Behinderung kommt von Seiten der Gesellschaft, indem nicht adäquat auf die Beeinträchtigung reagiert wird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„behindert“ vs. „behindert werden“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Gesellschaft muss sich ändern, nicht der Mensch mit Behinderung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„sozial/-wissenschaftlich“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Behinderung im Kontext sozialer Ungleichheit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anschlussfähig an wissenschaftliche und private Praxis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Wingdings" charset="0"/>
              <a:buChar char="à"/>
              <a:defRPr/>
            </a:pPr>
            <a:r>
              <a:rPr lang="de-DE" dirty="0" smtClean="0">
                <a:sym typeface="Wingdings"/>
              </a:rPr>
              <a:t>Mensch mit Behinderung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ICF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3" name="Bild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7863"/>
            <a:ext cx="82788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„kultur/-wissenschaftlich“</a:t>
            </a:r>
          </a:p>
        </p:txBody>
      </p:sp>
      <p:sp>
        <p:nvSpPr>
          <p:cNvPr id="2662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Entwicklung der disability-studies mit dem sozialen Modell (hauptsächlich englischsprachiger Raum)</a:t>
            </a:r>
          </a:p>
          <a:p>
            <a:pPr lvl="1"/>
            <a:r>
              <a:rPr lang="de-DE" smtClean="0"/>
              <a:t>kulturwissenschaftlicher Ansatz</a:t>
            </a:r>
          </a:p>
          <a:p>
            <a:pPr lvl="1"/>
            <a:r>
              <a:rPr lang="de-DE" smtClean="0"/>
              <a:t>Aufhebung disziplinärer Grenzen da Behinderung Multidimensional (Soziologie, Philosophie, Pädagogik, etc.)</a:t>
            </a:r>
          </a:p>
          <a:p>
            <a:pPr lvl="1"/>
            <a:r>
              <a:rPr lang="de-DE" smtClean="0"/>
              <a:t>Forschung über „Behinderung“</a:t>
            </a:r>
          </a:p>
          <a:p>
            <a:pPr lvl="1"/>
            <a:r>
              <a:rPr lang="de-DE" smtClean="0"/>
              <a:t>normativ: gegen Marginalisierung v. MmzB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„kultur/-wissenschaftlich“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err="1" smtClean="0"/>
              <a:t>disability-studies</a:t>
            </a:r>
            <a:endParaRPr lang="de-DE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Umkehrung der Perspektive: Minderheit betrachtet Mehrheitsgesellschaft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Sichtbarmachung der Menschen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Wer forscht?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Bezüge zur </a:t>
            </a:r>
            <a:r>
              <a:rPr lang="de-DE" dirty="0" err="1" smtClean="0"/>
              <a:t>critical</a:t>
            </a:r>
            <a:r>
              <a:rPr lang="de-DE" dirty="0" smtClean="0"/>
              <a:t>-</a:t>
            </a:r>
            <a:r>
              <a:rPr lang="de-DE" dirty="0" err="1" smtClean="0"/>
              <a:t>whiteness</a:t>
            </a:r>
            <a:r>
              <a:rPr lang="de-DE" dirty="0" smtClean="0"/>
              <a:t>-Forschung, gender-</a:t>
            </a:r>
            <a:r>
              <a:rPr lang="de-DE" dirty="0" err="1" smtClean="0"/>
              <a:t>studies</a:t>
            </a:r>
            <a:r>
              <a:rPr lang="de-DE" dirty="0" smtClean="0"/>
              <a:t>, etc.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de-DE" dirty="0" smtClean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„kultur/-wissenschaftlich“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Kritik am sozialen Modell:</a:t>
            </a:r>
          </a:p>
          <a:p>
            <a:pPr lvl="1"/>
            <a:r>
              <a:rPr lang="de-DE" smtClean="0"/>
              <a:t>Dichotomie von „Natur“ und „Kultur“, „Beeinträchtigung“ und „Behinderung“</a:t>
            </a:r>
          </a:p>
          <a:p>
            <a:pPr lvl="1"/>
            <a:r>
              <a:rPr lang="de-DE" smtClean="0"/>
              <a:t>Körpervergessenheit: individuelle Beeinträchtigung ist nicht weiter problematisierbar, da Fokus auf Gesellschaft</a:t>
            </a:r>
          </a:p>
          <a:p>
            <a:pPr lvl="1"/>
            <a:r>
              <a:rPr lang="de-DE" smtClean="0"/>
              <a:t>Behinderung ist nach wie vor ein Problem, das einer Lösung bedarf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endParaRPr lang="de-DE" smtClean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„kultur/-wissenschaftlich“</a:t>
            </a:r>
          </a:p>
        </p:txBody>
      </p:sp>
      <p:sp>
        <p:nvSpPr>
          <p:cNvPr id="2969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nicht nur die gesellschaftliche Behinderung sondern auch die Schädigungsebene wird als gesellschaftlich konstruiert gesehen</a:t>
            </a:r>
          </a:p>
          <a:p>
            <a:r>
              <a:rPr lang="de-DE" smtClean="0"/>
              <a:t>medizinische Kategorien sind auch kontingent! (Foucault und Wahnsinn)</a:t>
            </a:r>
          </a:p>
          <a:p>
            <a:r>
              <a:rPr lang="de-DE" smtClean="0"/>
              <a:t>Körper kann nur biografisch, kulturell, sozial, etc. begriffen werden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„kultur/-wissenschaftlich“</a:t>
            </a:r>
          </a:p>
        </p:txBody>
      </p:sp>
      <p:sp>
        <p:nvSpPr>
          <p:cNvPr id="3072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Behinderung ist keine universelle, uniforme Praxis</a:t>
            </a:r>
          </a:p>
          <a:p>
            <a:r>
              <a:rPr lang="de-DE" smtClean="0"/>
              <a:t>mögliche neue Definitionen:</a:t>
            </a:r>
          </a:p>
          <a:p>
            <a:pPr lvl="1"/>
            <a:r>
              <a:rPr lang="de-DE" smtClean="0"/>
              <a:t>Behinderung als Problematisierung körperlicher Differenz (Waldschmidt)</a:t>
            </a:r>
          </a:p>
          <a:p>
            <a:pPr lvl="1"/>
            <a:r>
              <a:rPr lang="de-DE" smtClean="0"/>
              <a:t>Behinderung als Bruch mit Erwartungen (Weisser)</a:t>
            </a:r>
          </a:p>
          <a:p>
            <a:pPr lvl="1"/>
            <a:r>
              <a:rPr lang="de-DE" smtClean="0"/>
              <a:t>Behinderung als „erkenntnisleitendes Moment“ über Gesellschaft (Waldschmidt)</a:t>
            </a:r>
          </a:p>
          <a:p>
            <a:pPr lvl="1"/>
            <a:endParaRPr lang="de-DE" smtClean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„kultur/-wissenschaftlich“</a:t>
            </a:r>
          </a:p>
        </p:txBody>
      </p:sp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525"/>
          </a:xfrm>
        </p:spPr>
        <p:txBody>
          <a:bodyPr/>
          <a:lstStyle/>
          <a:p>
            <a:r>
              <a:rPr lang="de-DE" smtClean="0"/>
              <a:t>Behinderung als „erkenntnisleitendes Moment“ über Gesellschaft (Waldschmidt)</a:t>
            </a:r>
          </a:p>
          <a:p>
            <a:pPr lvl="1"/>
            <a:r>
              <a:rPr lang="de-DE" smtClean="0"/>
              <a:t>wie sind gesellschaftliche Praktiken der Ein-/Ausschließung gestaltet</a:t>
            </a:r>
          </a:p>
          <a:p>
            <a:pPr lvl="1"/>
            <a:r>
              <a:rPr lang="de-DE" smtClean="0"/>
              <a:t>wie sind Normalität und Abweichung konstruiert</a:t>
            </a:r>
          </a:p>
          <a:p>
            <a:pPr lvl="1"/>
            <a:r>
              <a:rPr lang="de-DE" smtClean="0"/>
              <a:t>wie werden Differenzkategorien entlang von Körpermerkmalen etc. konstruiert</a:t>
            </a:r>
          </a:p>
          <a:p>
            <a:pPr>
              <a:buFont typeface="Wingdings" pitchFamily="2" charset="2"/>
              <a:buChar char="à"/>
            </a:pPr>
            <a:r>
              <a:rPr lang="de-DE" smtClean="0">
                <a:sym typeface="Wingdings" pitchFamily="2" charset="2"/>
              </a:rPr>
              <a:t>„Mensch mit zugeschriebener Behinderung“</a:t>
            </a:r>
          </a:p>
          <a:p>
            <a:pPr>
              <a:buFont typeface="Wingdings" pitchFamily="2" charset="2"/>
              <a:buChar char="à"/>
            </a:pPr>
            <a:r>
              <a:rPr lang="de-DE" smtClean="0">
                <a:sym typeface="Wingdings" pitchFamily="2" charset="2"/>
              </a:rPr>
              <a:t>„(Nicht-)Behinderter (als Differenzkategorie)</a:t>
            </a:r>
          </a:p>
          <a:p>
            <a:pPr>
              <a:buFont typeface="Wingdings" pitchFamily="2" charset="2"/>
              <a:buChar char="à"/>
            </a:pPr>
            <a:endParaRPr lang="de-DE" smtClean="0"/>
          </a:p>
          <a:p>
            <a:pPr lvl="1"/>
            <a:endParaRPr lang="de-DE" smtClean="0"/>
          </a:p>
          <a:p>
            <a:pPr lvl="1"/>
            <a:endParaRPr lang="de-DE" smtClean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420813"/>
            <a:ext cx="923766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feld 5"/>
          <p:cNvSpPr txBox="1">
            <a:spLocks noChangeArrowheads="1"/>
          </p:cNvSpPr>
          <p:nvPr/>
        </p:nvSpPr>
        <p:spPr bwMode="auto">
          <a:xfrm>
            <a:off x="0" y="6396038"/>
            <a:ext cx="7331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rgbClr val="A6A6A6"/>
                </a:solidFill>
                <a:latin typeface="Calibri" pitchFamily="34" charset="0"/>
              </a:rPr>
              <a:t>http://1.bp.blogspot.com/-POjKGZbOAAU/UFBbtFQWJSI/AAAAAAAAK9o/UmjqS8lcCTE/s1600/exklusion-integration-inklusion.jpg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Vergleich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1" name="Textfeld 4"/>
          <p:cNvSpPr txBox="1">
            <a:spLocks noChangeArrowheads="1"/>
          </p:cNvSpPr>
          <p:nvPr/>
        </p:nvSpPr>
        <p:spPr bwMode="auto">
          <a:xfrm>
            <a:off x="2792413" y="26368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32772" name="Bild 5" descr="Modelle von Behinderung.pdf"/>
          <p:cNvPicPr>
            <a:picLocks noChangeAspect="1"/>
          </p:cNvPicPr>
          <p:nvPr/>
        </p:nvPicPr>
        <p:blipFill>
          <a:blip r:embed="rId2"/>
          <a:srcRect l="-912" t="10242" r="912" b="55600"/>
          <a:stretch>
            <a:fillRect/>
          </a:stretch>
        </p:blipFill>
        <p:spPr bwMode="auto">
          <a:xfrm>
            <a:off x="-317500" y="1743075"/>
            <a:ext cx="9732963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Vergleich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5" name="Textfeld 4"/>
          <p:cNvSpPr txBox="1">
            <a:spLocks noChangeArrowheads="1"/>
          </p:cNvSpPr>
          <p:nvPr/>
        </p:nvSpPr>
        <p:spPr bwMode="auto">
          <a:xfrm>
            <a:off x="2792413" y="26368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33796" name="Bild 5" descr="Modelle von Behinderung.pdf"/>
          <p:cNvPicPr>
            <a:picLocks noChangeAspect="1"/>
          </p:cNvPicPr>
          <p:nvPr/>
        </p:nvPicPr>
        <p:blipFill>
          <a:blip r:embed="rId2"/>
          <a:srcRect l="-912" t="40610" r="912" b="827"/>
          <a:stretch>
            <a:fillRect/>
          </a:stretch>
        </p:blipFill>
        <p:spPr bwMode="auto">
          <a:xfrm>
            <a:off x="-268288" y="1803400"/>
            <a:ext cx="9839326" cy="81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de-DE" smtClean="0"/>
              <a:t>Gruppendiskussionen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760413" y="5572125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rot="16200000">
            <a:off x="-4294188" y="4078288"/>
            <a:ext cx="9175751" cy="0"/>
          </a:xfrm>
          <a:prstGeom prst="line">
            <a:avLst/>
          </a:prstGeom>
          <a:ln w="317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1628775" y="1881188"/>
            <a:ext cx="69897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+mn-lt"/>
                <a:cs typeface="+mn-cs"/>
              </a:rPr>
              <a:t>Arbeitsauftrag: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Zusammenfinden in Kleingruppen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Lesen der Zitate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Zitate den Modellen zuordnen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2 Zitate auswählen und intensiv diskutieren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+mn-lt"/>
                <a:cs typeface="+mn-cs"/>
              </a:rPr>
              <a:t>Fragestellung: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Was hat das mit mir selbst zu tun?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Was hat das mit meiner Profession zu tun?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2000" dirty="0">
                <a:latin typeface="+mn-lt"/>
                <a:cs typeface="+mn-cs"/>
              </a:rPr>
              <a:t>Welche gesellschaftlichen Folgen hat das?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-760413" y="5572125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16200000">
            <a:off x="-4294188" y="4078288"/>
            <a:ext cx="9175751" cy="0"/>
          </a:xfrm>
          <a:prstGeom prst="line">
            <a:avLst/>
          </a:prstGeom>
          <a:ln w="317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de-DE" smtClean="0"/>
              <a:t>Was nun?</a:t>
            </a:r>
          </a:p>
        </p:txBody>
      </p:sp>
      <p:pic>
        <p:nvPicPr>
          <p:cNvPr id="8" name="Bild 7" descr="11271467-illustration-of-dynamite-with-timing-device-isolated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2482850"/>
            <a:ext cx="18097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uppierung 10"/>
          <p:cNvGrpSpPr>
            <a:grpSpLocks/>
          </p:cNvGrpSpPr>
          <p:nvPr/>
        </p:nvGrpSpPr>
        <p:grpSpPr bwMode="auto">
          <a:xfrm>
            <a:off x="2471738" y="1643063"/>
            <a:ext cx="4187825" cy="4914900"/>
            <a:chOff x="1682492" y="522818"/>
            <a:chExt cx="5740755" cy="5781289"/>
          </a:xfrm>
        </p:grpSpPr>
        <p:sp>
          <p:nvSpPr>
            <p:cNvPr id="6" name="Abgerundetes Rechteck 5"/>
            <p:cNvSpPr/>
            <p:nvPr/>
          </p:nvSpPr>
          <p:spPr>
            <a:xfrm>
              <a:off x="2568195" y="2229568"/>
              <a:ext cx="1525501" cy="4074539"/>
            </a:xfrm>
            <a:prstGeom prst="roundRect">
              <a:avLst>
                <a:gd name="adj" fmla="val 97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0000" dist="88900" dir="31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volle Teilhabe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5116499" y="2229568"/>
              <a:ext cx="1516795" cy="4074539"/>
            </a:xfrm>
            <a:prstGeom prst="roundRect">
              <a:avLst>
                <a:gd name="adj" fmla="val 763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0000" dist="88900" dir="318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Mensch mit Behinderung</a:t>
              </a:r>
              <a:endParaRPr lang="de-DE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9" name="Gleichschenkliges Dreieck 8"/>
            <p:cNvSpPr/>
            <p:nvPr/>
          </p:nvSpPr>
          <p:spPr>
            <a:xfrm>
              <a:off x="1682492" y="522818"/>
              <a:ext cx="5740755" cy="1572301"/>
            </a:xfrm>
            <a:prstGeom prst="triangle">
              <a:avLst/>
            </a:prstGeom>
            <a:solidFill>
              <a:srgbClr val="800000"/>
            </a:solidFill>
            <a:ln>
              <a:noFill/>
            </a:ln>
            <a:effectLst>
              <a:outerShdw blurRad="40005" dist="88900" dir="186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3600" i="1" dirty="0"/>
                <a:t>Inklusion</a:t>
              </a:r>
              <a:endParaRPr lang="de-DE" sz="3600" i="1" dirty="0"/>
            </a:p>
          </p:txBody>
        </p:sp>
      </p:grpSp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„BuFaTa-Perspektive“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4" name="Bild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35425"/>
            <a:ext cx="1652587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feld 15"/>
          <p:cNvSpPr txBox="1">
            <a:spLocks noChangeArrowheads="1"/>
          </p:cNvSpPr>
          <p:nvPr/>
        </p:nvSpPr>
        <p:spPr bwMode="auto">
          <a:xfrm>
            <a:off x="201613" y="5911850"/>
            <a:ext cx="2566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sozialwissenschaftliche Problematisierung</a:t>
            </a:r>
          </a:p>
        </p:txBody>
      </p:sp>
      <p:sp>
        <p:nvSpPr>
          <p:cNvPr id="15366" name="Textfeld 16"/>
          <p:cNvSpPr txBox="1">
            <a:spLocks noChangeArrowheads="1"/>
          </p:cNvSpPr>
          <p:nvPr/>
        </p:nvSpPr>
        <p:spPr bwMode="auto">
          <a:xfrm>
            <a:off x="6416675" y="5634038"/>
            <a:ext cx="2566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Calibri" pitchFamily="34" charset="0"/>
              </a:rPr>
              <a:t>sozial-/kulturwissenschaftliche Problematisierung</a:t>
            </a:r>
          </a:p>
        </p:txBody>
      </p:sp>
      <p:pic>
        <p:nvPicPr>
          <p:cNvPr id="15367" name="Bild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4035425"/>
            <a:ext cx="1652588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 flipV="1">
            <a:off x="3117850" y="5634038"/>
            <a:ext cx="454025" cy="2778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3571875" y="5634038"/>
            <a:ext cx="333375" cy="106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3905250" y="5726113"/>
            <a:ext cx="114300" cy="285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019550" y="5740400"/>
            <a:ext cx="211138" cy="93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30438"/>
            <a:ext cx="8229600" cy="1143000"/>
          </a:xfrm>
        </p:spPr>
        <p:txBody>
          <a:bodyPr/>
          <a:lstStyle/>
          <a:p>
            <a:r>
              <a:rPr lang="de-DE" smtClean="0"/>
              <a:t>sozial- und kulturwissenschaftliche Problematisierung des Konzepts </a:t>
            </a:r>
            <a:br>
              <a:rPr lang="de-DE" smtClean="0"/>
            </a:br>
            <a:r>
              <a:rPr lang="de-DE" smtClean="0"/>
              <a:t>„Behinderung“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760413" y="4913313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rot="16200000">
            <a:off x="-4294188" y="4078288"/>
            <a:ext cx="9175751" cy="0"/>
          </a:xfrm>
          <a:prstGeom prst="line">
            <a:avLst/>
          </a:prstGeom>
          <a:ln w="317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geplantes Vorgehen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437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>
                <a:solidFill>
                  <a:srgbClr val="A6A6A6"/>
                </a:solidFill>
              </a:rPr>
              <a:t>sozialwissenschaftliche Problematisierung des Konzeptes „Inklusion“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>
                <a:solidFill>
                  <a:srgbClr val="A6A6A6"/>
                </a:solidFill>
              </a:rPr>
              <a:t>Systemtheorie nach Luhmann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>
                <a:solidFill>
                  <a:srgbClr val="A6A6A6"/>
                </a:solidFill>
              </a:rPr>
              <a:t>Problematisierung der Systemtheorie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>
                <a:solidFill>
                  <a:srgbClr val="A6A6A6"/>
                </a:solidFill>
              </a:rPr>
              <a:t>Erweiterung durch die Theorie sozialer </a:t>
            </a:r>
            <a:r>
              <a:rPr lang="de-DE" dirty="0" smtClean="0">
                <a:solidFill>
                  <a:srgbClr val="A6A6A6"/>
                </a:solidFill>
              </a:rPr>
              <a:t>Ausgrenzung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>
                <a:solidFill>
                  <a:srgbClr val="A6A6A6"/>
                </a:solidFill>
              </a:rPr>
              <a:t>Zwischenfazit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Problematisierung des Konzeptes „Behinderung“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Impulsreferat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Gruppendiskussionen anhand von Zitaten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Abschlussdiskussion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de-DE" dirty="0" smtClean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Leitfragen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93700" y="2093913"/>
            <a:ext cx="8075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>
                <a:latin typeface="Calibri" pitchFamily="34" charset="0"/>
              </a:rPr>
              <a:t>Was kann Behinderung sein?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27300" y="4511675"/>
            <a:ext cx="707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>
                <a:latin typeface="Calibri" pitchFamily="34" charset="0"/>
              </a:rPr>
              <a:t>Was bedeutet das für mich selbst?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6213" y="3970338"/>
            <a:ext cx="7007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Was hat das mit meiner Arbeit zu tun?</a:t>
            </a:r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6213" y="5097463"/>
            <a:ext cx="94519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Was bedeutet diese Sichtweise für die Gesellschaft?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300163" y="2803525"/>
            <a:ext cx="754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>
                <a:latin typeface="Calibri" pitchFamily="34" charset="0"/>
              </a:rPr>
              <a:t>Welche Perspektiven gibt es auf den Begriff?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463675" y="5692775"/>
            <a:ext cx="7005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rgbClr val="7F7F7F"/>
                </a:solidFill>
                <a:latin typeface="Calibri" pitchFamily="34" charset="0"/>
              </a:rPr>
              <a:t>Muss ich mich entscheiden?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„Behinderung“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es gibt viele mögliche Perspektiven auf den Gegenstand „Behinderung“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Kontingenz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diese Perspektiven variieren u.a. nach Erkenntnisinteresse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 smtClean="0"/>
              <a:t>mögliche Gruppierung nach den Kriterien: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individuelle/medizinische Modelle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soziale Modelle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dirty="0" smtClean="0"/>
              <a:t>kulturelle/kulturwissenschaftliche Modelle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„individuell/medizinisch“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457200" y="1920875"/>
            <a:ext cx="8229600" cy="4525963"/>
          </a:xfrm>
        </p:spPr>
        <p:txBody>
          <a:bodyPr/>
          <a:lstStyle/>
          <a:p>
            <a:r>
              <a:rPr lang="de-DE" smtClean="0"/>
              <a:t>Behinderung als individuelle Eigenschaft</a:t>
            </a:r>
          </a:p>
          <a:p>
            <a:r>
              <a:rPr lang="de-DE" smtClean="0"/>
              <a:t>Behinderung ist</a:t>
            </a:r>
          </a:p>
          <a:p>
            <a:pPr lvl="1"/>
            <a:r>
              <a:rPr lang="de-DE" smtClean="0"/>
              <a:t>körperliche Schädigung</a:t>
            </a:r>
          </a:p>
          <a:p>
            <a:pPr lvl="1"/>
            <a:r>
              <a:rPr lang="de-DE" smtClean="0"/>
              <a:t>funktionale Beeinträchtigung</a:t>
            </a:r>
          </a:p>
          <a:p>
            <a:pPr lvl="1"/>
            <a:r>
              <a:rPr lang="de-DE" smtClean="0"/>
              <a:t>persönliches Unglück</a:t>
            </a:r>
          </a:p>
          <a:p>
            <a:pPr lvl="1"/>
            <a:r>
              <a:rPr lang="de-DE" smtClean="0"/>
              <a:t>individuell zu bearbeiten</a:t>
            </a:r>
          </a:p>
          <a:p>
            <a:r>
              <a:rPr lang="de-DE" smtClean="0"/>
              <a:t>Expertendominanz</a:t>
            </a:r>
          </a:p>
          <a:p>
            <a:pPr lvl="1"/>
            <a:endParaRPr lang="de-DE" smtClean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„individuell/medizinisch“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9413" y="2192338"/>
            <a:ext cx="9509125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sz="3600" dirty="0" smtClean="0"/>
              <a:t>lebensweltlich vorherrschende Perspektive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sz="3200" dirty="0" smtClean="0"/>
              <a:t>medizinisch-therapeutischer Blick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sz="3200" dirty="0" smtClean="0"/>
              <a:t>pädagogisch-förderndes Paradigma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de-DE" sz="3200" dirty="0" smtClean="0"/>
              <a:t>soziologische Betrachtungsweisen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de-DE" sz="3600" dirty="0">
              <a:sym typeface="Wingding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3600" dirty="0" smtClean="0">
                <a:sym typeface="Wingdings"/>
              </a:rPr>
              <a:t> „der/die Behinderte“</a:t>
            </a:r>
            <a:endParaRPr lang="de-DE" sz="3600" dirty="0" smtClean="0"/>
          </a:p>
        </p:txBody>
      </p:sp>
      <p:cxnSp>
        <p:nvCxnSpPr>
          <p:cNvPr id="4" name="Gerade Verbindung 3"/>
          <p:cNvCxnSpPr/>
          <p:nvPr/>
        </p:nvCxnSpPr>
        <p:spPr>
          <a:xfrm>
            <a:off x="-268288" y="1417638"/>
            <a:ext cx="9175751" cy="0"/>
          </a:xfrm>
          <a:prstGeom prst="line">
            <a:avLst/>
          </a:prstGeom>
          <a:ln w="57150" cap="rnd">
            <a:solidFill>
              <a:srgbClr val="800000"/>
            </a:solidFill>
          </a:ln>
          <a:effectLst>
            <a:outerShdw blurRad="40005" dist="50800" dir="3540000" sx="130000" sy="130000" algn="tl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Macintosh PowerPoint</Application>
  <PresentationFormat>Bildschirmpräsentation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Calibri</vt:lpstr>
      <vt:lpstr>Arial</vt:lpstr>
      <vt:lpstr>Bangla Sangam MN</vt:lpstr>
      <vt:lpstr>Wingdings</vt:lpstr>
      <vt:lpstr>Office-Design</vt:lpstr>
      <vt:lpstr>Inklusion/Exklusion  von Menschen mit Behinderung</vt:lpstr>
      <vt:lpstr>Folie 2</vt:lpstr>
      <vt:lpstr>„BuFaTa-Perspektive“</vt:lpstr>
      <vt:lpstr>sozial- und kulturwissenschaftliche Problematisierung des Konzepts  „Behinderung“</vt:lpstr>
      <vt:lpstr>geplantes Vorgehen</vt:lpstr>
      <vt:lpstr>Leitfragen</vt:lpstr>
      <vt:lpstr>„Behinderung“</vt:lpstr>
      <vt:lpstr>„individuell/medizinisch“</vt:lpstr>
      <vt:lpstr>„individuell/medizinisch“</vt:lpstr>
      <vt:lpstr>„soziales Modell“</vt:lpstr>
      <vt:lpstr>„sozial/-wissenschaftlich“</vt:lpstr>
      <vt:lpstr>„sozial/-wissenschaftlich“</vt:lpstr>
      <vt:lpstr>ICF</vt:lpstr>
      <vt:lpstr>„kultur/-wissenschaftlich“</vt:lpstr>
      <vt:lpstr>„kultur/-wissenschaftlich“</vt:lpstr>
      <vt:lpstr>„kultur/-wissenschaftlich“</vt:lpstr>
      <vt:lpstr>„kultur/-wissenschaftlich“</vt:lpstr>
      <vt:lpstr>„kultur/-wissenschaftlich“</vt:lpstr>
      <vt:lpstr>„kultur/-wissenschaftlich“</vt:lpstr>
      <vt:lpstr>Vergleich</vt:lpstr>
      <vt:lpstr>Vergleich</vt:lpstr>
      <vt:lpstr>Gruppendiskussionen</vt:lpstr>
      <vt:lpstr>Was nun?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Inklusion/Exklusion  von Menschen mit Behinderung</dc:title>
  <dc:creator>Jens Geldner</dc:creator>
  <cp:lastModifiedBy>Christian</cp:lastModifiedBy>
  <cp:revision>14</cp:revision>
  <dcterms:created xsi:type="dcterms:W3CDTF">2012-12-06T09:30:37Z</dcterms:created>
  <dcterms:modified xsi:type="dcterms:W3CDTF">2013-02-26T13:25:08Z</dcterms:modified>
</cp:coreProperties>
</file>